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305" r:id="rId3"/>
    <p:sldId id="334" r:id="rId4"/>
    <p:sldId id="299" r:id="rId5"/>
    <p:sldId id="302" r:id="rId6"/>
    <p:sldId id="304" r:id="rId7"/>
    <p:sldId id="306" r:id="rId8"/>
    <p:sldId id="307" r:id="rId9"/>
    <p:sldId id="308" r:id="rId10"/>
    <p:sldId id="309" r:id="rId11"/>
    <p:sldId id="310" r:id="rId12"/>
    <p:sldId id="311" r:id="rId13"/>
    <p:sldId id="313" r:id="rId14"/>
    <p:sldId id="314" r:id="rId15"/>
    <p:sldId id="312" r:id="rId16"/>
    <p:sldId id="315" r:id="rId17"/>
    <p:sldId id="316" r:id="rId18"/>
    <p:sldId id="318" r:id="rId19"/>
    <p:sldId id="317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00" r:id="rId29"/>
    <p:sldId id="327" r:id="rId30"/>
    <p:sldId id="328" r:id="rId31"/>
    <p:sldId id="329" r:id="rId32"/>
    <p:sldId id="330" r:id="rId33"/>
    <p:sldId id="331" r:id="rId34"/>
    <p:sldId id="332" r:id="rId35"/>
    <p:sldId id="30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1316FA-E0B7-4B6A-AC52-8C7920C8072A}">
          <p14:sldIdLst>
            <p14:sldId id="258"/>
            <p14:sldId id="305"/>
            <p14:sldId id="334"/>
          </p14:sldIdLst>
        </p14:section>
        <p14:section name="DecisionTree 기초" id="{67D13E83-A09A-436B-B834-1355C0D78C70}">
          <p14:sldIdLst>
            <p14:sldId id="299"/>
            <p14:sldId id="302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2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</p14:sldIdLst>
        </p14:section>
        <p14:section name="DecisionTree 기초+" id="{89B1708F-0FDE-45BF-A99A-AC613AE407B7}">
          <p14:sldIdLst>
            <p14:sldId id="324"/>
            <p14:sldId id="325"/>
            <p14:sldId id="326"/>
          </p14:sldIdLst>
        </p14:section>
        <p14:section name="랜덤포레스트" id="{8046C49C-E4B9-4071-95BA-218FF1AD8217}">
          <p14:sldIdLst>
            <p14:sldId id="300"/>
            <p14:sldId id="327"/>
            <p14:sldId id="328"/>
            <p14:sldId id="329"/>
            <p14:sldId id="330"/>
            <p14:sldId id="331"/>
            <p14:sldId id="33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8"/>
    <p:restoredTop sz="94690"/>
  </p:normalViewPr>
  <p:slideViewPr>
    <p:cSldViewPr snapToGrid="0" snapToObjects="1">
      <p:cViewPr varScale="1">
        <p:scale>
          <a:sx n="89" d="100"/>
          <a:sy n="89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7D55-A4E6-41AE-9B5F-138071FEF351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3DF04-0B02-4F27-B3B2-7BB12FA22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2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ED7F1-B0C8-144B-98D9-B8A4CB3F375E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DC9F2-6F56-D348-AD9D-3418576306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55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08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222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646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52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4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3775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304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60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4743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69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95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940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7203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273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876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11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726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82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675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49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833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94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8684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7502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6930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27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4572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470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76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67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21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14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32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73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DC9F2-6F56-D348-AD9D-34185763062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0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51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5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7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837" y="164388"/>
            <a:ext cx="11948845" cy="801384"/>
          </a:xfrm>
        </p:spPr>
        <p:txBody>
          <a:bodyPr>
            <a:normAutofit/>
          </a:bodyPr>
          <a:lstStyle>
            <a:lvl1pPr>
              <a:defRPr sz="36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837" y="1202076"/>
            <a:ext cx="11948845" cy="4974887"/>
          </a:xfrm>
        </p:spPr>
        <p:txBody>
          <a:bodyPr>
            <a:normAutofit/>
          </a:bodyPr>
          <a:lstStyle>
            <a:lvl1pPr>
              <a:defRPr sz="2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ko-KR" altLang="en-US" dirty="0" smtClean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번째 수준</a:t>
            </a:r>
          </a:p>
          <a:p>
            <a:pPr lvl="3"/>
            <a:r>
              <a:rPr kumimoji="1" lang="ko-KR" altLang="en-US" dirty="0" smtClean="0"/>
              <a:t>네 번째 수준</a:t>
            </a:r>
          </a:p>
          <a:p>
            <a:pPr lvl="4"/>
            <a:r>
              <a:rPr kumimoji="1" lang="ko-KR" altLang="en-US" dirty="0" smtClean="0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43837" y="6356350"/>
            <a:ext cx="3437563" cy="365125"/>
          </a:xfrm>
        </p:spPr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82082" cy="365125"/>
          </a:xfrm>
        </p:spPr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0822" y="1047861"/>
            <a:ext cx="12092682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21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811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44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597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12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20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0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D4A4-3207-964D-9FD1-7AD8B9699459}" type="datetimeFigureOut">
              <a:rPr kumimoji="1" lang="ko-KR" altLang="en-US" smtClean="0"/>
              <a:t>2019-11-05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B169-3D99-8149-8475-A2BD65893E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4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0939" y="1851272"/>
            <a:ext cx="7578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Pattern Recognition</a:t>
            </a:r>
            <a:endParaRPr lang="ko-KR" altLang="en-US" sz="60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5420" y="3813717"/>
            <a:ext cx="233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mtClean="0">
                <a:latin typeface="Tahoma" charset="0"/>
                <a:ea typeface="Tahoma" charset="0"/>
                <a:cs typeface="Tahoma" charset="0"/>
              </a:rPr>
              <a:t>Yukyung Choi</a:t>
            </a:r>
            <a:endParaRPr kumimoji="1" lang="ko-KR" altLang="en-US" sz="28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3993" y="4424734"/>
            <a:ext cx="410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>
                <a:latin typeface="Tahoma" charset="0"/>
                <a:ea typeface="Tahoma" charset="0"/>
                <a:cs typeface="Tahoma" charset="0"/>
              </a:rPr>
              <a:t>y</a:t>
            </a:r>
            <a:r>
              <a:rPr kumimoji="1" lang="en-US" altLang="ko-KR" sz="2800" dirty="0" err="1" smtClean="0">
                <a:latin typeface="Tahoma" charset="0"/>
                <a:ea typeface="Tahoma" charset="0"/>
                <a:cs typeface="Tahoma" charset="0"/>
              </a:rPr>
              <a:t>k.choi@rcv.sejong.ac.kr</a:t>
            </a:r>
            <a:endParaRPr kumimoji="1" lang="ko-KR" altLang="en-US" sz="28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3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know family photo has more than 1 person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66" y="2085571"/>
            <a:ext cx="7362626" cy="41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202076"/>
            <a:ext cx="12192000" cy="4974887"/>
          </a:xfrm>
        </p:spPr>
        <p:txBody>
          <a:bodyPr/>
          <a:lstStyle/>
          <a:p>
            <a:r>
              <a:rPr lang="en-US" altLang="ko-KR" dirty="0" smtClean="0"/>
              <a:t>Now, your baby can recognize more pictures </a:t>
            </a:r>
            <a:r>
              <a:rPr lang="en-US" altLang="ko-KR" b="1" dirty="0" smtClean="0"/>
              <a:t>using this decision tree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08" y="2086091"/>
            <a:ext cx="9359521" cy="43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202076"/>
            <a:ext cx="12192000" cy="4974887"/>
          </a:xfrm>
        </p:spPr>
        <p:txBody>
          <a:bodyPr/>
          <a:lstStyle/>
          <a:p>
            <a:r>
              <a:rPr lang="en-US" altLang="ko-KR" dirty="0" smtClean="0"/>
              <a:t>Now, your baby can recognize more pictures </a:t>
            </a:r>
            <a:r>
              <a:rPr lang="en-US" altLang="ko-KR" b="1" dirty="0" smtClean="0"/>
              <a:t>using this decision tree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96" y="2092572"/>
            <a:ext cx="9378816" cy="43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202076"/>
            <a:ext cx="12192000" cy="4974887"/>
          </a:xfrm>
        </p:spPr>
        <p:txBody>
          <a:bodyPr/>
          <a:lstStyle/>
          <a:p>
            <a:r>
              <a:rPr lang="en-US" altLang="ko-KR" dirty="0" smtClean="0"/>
              <a:t>Now, your baby can recognize more pictures </a:t>
            </a:r>
            <a:r>
              <a:rPr lang="en-US" altLang="ko-KR" b="1" dirty="0" smtClean="0"/>
              <a:t>using this decision tree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25" y="1907905"/>
            <a:ext cx="9351771" cy="42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202076"/>
            <a:ext cx="12192000" cy="4974887"/>
          </a:xfrm>
        </p:spPr>
        <p:txBody>
          <a:bodyPr/>
          <a:lstStyle/>
          <a:p>
            <a:r>
              <a:rPr lang="en-US" altLang="ko-KR" dirty="0" smtClean="0"/>
              <a:t>Yes, the </a:t>
            </a:r>
            <a:r>
              <a:rPr lang="en-US" altLang="ko-KR" b="1" dirty="0" smtClean="0"/>
              <a:t>baby</a:t>
            </a:r>
            <a:r>
              <a:rPr lang="en-US" altLang="ko-KR" dirty="0" smtClean="0"/>
              <a:t> is the </a:t>
            </a:r>
            <a:r>
              <a:rPr lang="en-US" altLang="ko-KR" b="1" dirty="0" smtClean="0"/>
              <a:t>machine</a:t>
            </a:r>
            <a:r>
              <a:rPr lang="en-US" altLang="ko-KR" dirty="0" smtClean="0"/>
              <a:t>, and the machine learned from you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1534332" y="1964007"/>
            <a:ext cx="9259290" cy="43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Tree, two main concepts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46" y="2509837"/>
            <a:ext cx="9987025" cy="22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Build a Decision Tree: Extract training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44" y="1651214"/>
            <a:ext cx="5868829" cy="46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Build a Decision Tree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829"/>
          <a:stretch/>
        </p:blipFill>
        <p:spPr>
          <a:xfrm>
            <a:off x="371958" y="1684633"/>
            <a:ext cx="11398899" cy="42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a Decision Tree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4" y="2151680"/>
            <a:ext cx="10283249" cy="39639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3837" y="1297116"/>
            <a:ext cx="5007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best feature to split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a Decision Tree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3837" y="1297116"/>
            <a:ext cx="5007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best feature to split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15" y="2151680"/>
            <a:ext cx="7972202" cy="39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Decision Tree &amp; Random Forests </a:t>
            </a:r>
            <a:r>
              <a:rPr lang="en-US" altLang="ko-KR" dirty="0" smtClean="0"/>
              <a:t>I</a:t>
            </a:r>
          </a:p>
          <a:p>
            <a:pPr lvl="1"/>
            <a:r>
              <a:rPr lang="en-US" altLang="ko-KR" dirty="0" smtClean="0"/>
              <a:t>Hand on Labs: Data Classification using library</a:t>
            </a:r>
          </a:p>
          <a:p>
            <a:pPr lvl="1"/>
            <a:endParaRPr lang="en-US" altLang="ko-KR" dirty="0" smtClean="0"/>
          </a:p>
          <a:p>
            <a:r>
              <a:rPr lang="en-US" altLang="ko-KR" dirty="0"/>
              <a:t>Decision Tree &amp; Random Forests </a:t>
            </a:r>
            <a:r>
              <a:rPr lang="en-US" altLang="ko-KR" dirty="0" smtClean="0"/>
              <a:t>II</a:t>
            </a:r>
          </a:p>
          <a:p>
            <a:pPr lvl="1"/>
            <a:r>
              <a:rPr lang="en-US" altLang="ko-KR" dirty="0"/>
              <a:t>Hand on Labs: </a:t>
            </a:r>
            <a:r>
              <a:rPr lang="en-US" altLang="ko-KR" dirty="0" smtClean="0"/>
              <a:t>Implementation of DT-RF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3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a Decision Tree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3837" y="1297116"/>
            <a:ext cx="5007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best feature to split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62" y="2012439"/>
            <a:ext cx="4198432" cy="4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Terminologies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Entropy</a:t>
            </a:r>
          </a:p>
          <a:p>
            <a:r>
              <a:rPr lang="en-US" altLang="ko-KR" dirty="0" smtClean="0"/>
              <a:t>Information Gain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7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Terminologies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Entropy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70" y="1990725"/>
            <a:ext cx="9108409" cy="39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Terminologies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Entropy: measure of messiness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8" y="2038916"/>
            <a:ext cx="11010161" cy="41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Terminologies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Information Gain: Base entropy – New entropy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1" y="1924049"/>
            <a:ext cx="11311755" cy="40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ID3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Entropy and Information Gain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0" y="1757362"/>
            <a:ext cx="5426917" cy="4419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0850"/>
          <a:stretch/>
        </p:blipFill>
        <p:spPr>
          <a:xfrm>
            <a:off x="7237707" y="1817984"/>
            <a:ext cx="2451571" cy="2075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49043"/>
          <a:stretch/>
        </p:blipFill>
        <p:spPr>
          <a:xfrm>
            <a:off x="7237707" y="4338104"/>
            <a:ext cx="2541723" cy="207516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8207060" y="3943980"/>
            <a:ext cx="603016" cy="3709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ID3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Calculate Entropy to find family photo of 8 photos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6" y="2103606"/>
            <a:ext cx="10832391" cy="4309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9254" y="2054265"/>
            <a:ext cx="3977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Decision Tree Building</a:t>
            </a:r>
            <a:endParaRPr lang="ko-KR" altLang="en-US" sz="20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ID3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Information Gain</a:t>
            </a:r>
          </a:p>
          <a:p>
            <a:pPr lvl="1"/>
            <a:r>
              <a:rPr lang="en-US" altLang="ko-KR" dirty="0" smtClean="0"/>
              <a:t>Decrease in entropy after a dataset is split on an attribute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09" y="2173395"/>
            <a:ext cx="10602100" cy="43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Forests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Random forests</a:t>
            </a:r>
            <a:r>
              <a:rPr lang="en-US" altLang="ko-KR" dirty="0"/>
              <a:t> </a:t>
            </a:r>
            <a:r>
              <a:rPr lang="en-US" altLang="ko-KR" dirty="0" smtClean="0"/>
              <a:t>or </a:t>
            </a:r>
            <a:r>
              <a:rPr lang="en-US" altLang="ko-KR" b="1" dirty="0" smtClean="0"/>
              <a:t>random decision forests</a:t>
            </a:r>
            <a:r>
              <a:rPr lang="en-US" altLang="ko-KR" dirty="0" smtClean="0"/>
              <a:t> are </a:t>
            </a:r>
            <a:r>
              <a:rPr lang="en-US" altLang="ko-KR" dirty="0"/>
              <a:t>an ensemble learning method for classification, regression and other tasks that operates by constructing a multitude of </a:t>
            </a:r>
            <a:r>
              <a:rPr lang="en-US" altLang="ko-KR" b="1" dirty="0"/>
              <a:t>decision</a:t>
            </a:r>
            <a:r>
              <a:rPr lang="en-US" altLang="ko-KR" dirty="0"/>
              <a:t> </a:t>
            </a:r>
            <a:r>
              <a:rPr lang="en-US" altLang="ko-KR" dirty="0" smtClean="0"/>
              <a:t>trees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Tree vs. Random Forests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31" y="1605607"/>
            <a:ext cx="7700533" cy="44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Today’s Lecture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Definition of Decision Tree</a:t>
            </a:r>
          </a:p>
          <a:p>
            <a:r>
              <a:rPr lang="en-US" altLang="ko-KR" dirty="0" smtClean="0"/>
              <a:t>Introduction to Decision Tree</a:t>
            </a:r>
          </a:p>
          <a:p>
            <a:r>
              <a:rPr lang="en-US" altLang="ko-KR" dirty="0" smtClean="0"/>
              <a:t>Random Forest</a:t>
            </a:r>
          </a:p>
          <a:p>
            <a:r>
              <a:rPr lang="en-US" altLang="ko-KR" dirty="0" smtClean="0"/>
              <a:t>Hand on Labs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3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Tree vs. Random Forests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065"/>
          <a:stretch/>
        </p:blipFill>
        <p:spPr>
          <a:xfrm>
            <a:off x="2027937" y="1751227"/>
            <a:ext cx="7450314" cy="4494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837" y="1228007"/>
            <a:ext cx="4313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Apple, orange classifier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vs. Random Forests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065"/>
          <a:stretch/>
        </p:blipFill>
        <p:spPr>
          <a:xfrm>
            <a:off x="2027937" y="2013462"/>
            <a:ext cx="7450314" cy="4494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837" y="1228007"/>
            <a:ext cx="9289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Boosting: biased data collection (</a:t>
            </a: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중복 데이터 허용</a:t>
            </a: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vs. Random Forests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837" y="1228007"/>
            <a:ext cx="3285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ahoma" panose="020B0604030504040204" pitchFamily="34" charset="0"/>
                <a:cs typeface="Tahoma" panose="020B0604030504040204" pitchFamily="34" charset="0"/>
              </a:rPr>
              <a:t>Avoid Overfitting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81" y="2095500"/>
            <a:ext cx="6973834" cy="41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vs. Random Forests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837" y="1228007"/>
            <a:ext cx="102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“Random selection” of feature set instead of “best selection”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9" y="2013462"/>
            <a:ext cx="6980286" cy="4373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58" y="3409627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가장 좋은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질문을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먼저 해야 한다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95864" y="3409627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질문이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랜덤으로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셀렉션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5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Decision Tree vs. Random </a:t>
            </a:r>
            <a:r>
              <a:rPr lang="en-US" altLang="ko-KR" dirty="0" smtClean="0"/>
              <a:t>Forests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837" y="1228007"/>
            <a:ext cx="5340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Aggregating of result (voting)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31" y="2268969"/>
            <a:ext cx="6201494" cy="41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머신러닝</a:t>
            </a:r>
            <a:r>
              <a:rPr lang="en-US" altLang="ko-KR" dirty="0"/>
              <a:t>] </a:t>
            </a:r>
            <a:r>
              <a:rPr lang="ko-KR" altLang="en-US" dirty="0"/>
              <a:t>의사결정트리 </a:t>
            </a:r>
            <a:r>
              <a:rPr lang="en-US" altLang="ko-KR" dirty="0"/>
              <a:t>(Decision Tree) </a:t>
            </a:r>
            <a:r>
              <a:rPr lang="ko-KR" altLang="en-US" dirty="0"/>
              <a:t>알고리즘 쉽게 </a:t>
            </a:r>
            <a:r>
              <a:rPr lang="ko-KR" altLang="en-US" dirty="0" smtClean="0"/>
              <a:t>이해하기</a:t>
            </a: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ko-KR" altLang="en-US" dirty="0" err="1"/>
              <a:t>머신러닝</a:t>
            </a:r>
            <a:r>
              <a:rPr lang="en-US" altLang="ko-KR" dirty="0"/>
              <a:t>] </a:t>
            </a:r>
            <a:r>
              <a:rPr lang="ko-KR" altLang="en-US" dirty="0"/>
              <a:t>의사결정트리 </a:t>
            </a:r>
            <a:r>
              <a:rPr lang="en-US" altLang="ko-KR" dirty="0"/>
              <a:t>(Decision Tree) - ID3 </a:t>
            </a:r>
            <a:r>
              <a:rPr lang="ko-KR" altLang="en-US" dirty="0"/>
              <a:t>알고리즘 수학적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ko-KR" altLang="en-US" dirty="0" err="1"/>
              <a:t>머신러닝</a:t>
            </a:r>
            <a:r>
              <a:rPr lang="en-US" altLang="ko-KR" dirty="0"/>
              <a:t>] </a:t>
            </a:r>
            <a:r>
              <a:rPr lang="ko-KR" altLang="en-US" dirty="0" err="1"/>
              <a:t>랜덤포레스트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0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 Decision Tree?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Definition</a:t>
            </a:r>
          </a:p>
          <a:p>
            <a:pPr lvl="1"/>
            <a:r>
              <a:rPr lang="en-US" altLang="ko-KR" dirty="0"/>
              <a:t>A </a:t>
            </a:r>
            <a:r>
              <a:rPr lang="en-US" altLang="ko-KR" b="1" dirty="0"/>
              <a:t>decision tree</a:t>
            </a:r>
            <a:r>
              <a:rPr lang="en-US" altLang="ko-KR" dirty="0"/>
              <a:t> is a </a:t>
            </a:r>
            <a:r>
              <a:rPr lang="en-US" altLang="ko-KR" b="1" dirty="0"/>
              <a:t>decision</a:t>
            </a:r>
            <a:r>
              <a:rPr lang="en-US" altLang="ko-KR" dirty="0"/>
              <a:t> support tool that uses a </a:t>
            </a:r>
            <a:r>
              <a:rPr lang="en-US" altLang="ko-KR" b="1" dirty="0"/>
              <a:t>tree</a:t>
            </a:r>
            <a:r>
              <a:rPr lang="en-US" altLang="ko-KR" dirty="0"/>
              <a:t>-like graph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42" y="2460104"/>
            <a:ext cx="4695050" cy="3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Decision Tree 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6" y="2141752"/>
            <a:ext cx="11141495" cy="3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Decision Tree works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6" y="2141752"/>
            <a:ext cx="11141495" cy="36236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81" y="1322929"/>
            <a:ext cx="11710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teach your baby to pick </a:t>
            </a:r>
            <a:r>
              <a:rPr lang="en-US" altLang="ko-K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winter family vacation photo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You may say to consider </a:t>
            </a:r>
            <a:r>
              <a:rPr lang="en-US" altLang="ko-KR" b="1" dirty="0" smtClean="0"/>
              <a:t>snow, human, and the number of members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6" y="2141752"/>
            <a:ext cx="11141495" cy="3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definitely know the cartoon is not a family photo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89" y="1869115"/>
            <a:ext cx="8403876" cy="45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Decision Tree 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definitely know summer is not a winter photo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28" y="1898381"/>
            <a:ext cx="7795406" cy="45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8425</TotalTime>
  <Words>456</Words>
  <Application>Microsoft Office PowerPoint</Application>
  <PresentationFormat>와이드스크린</PresentationFormat>
  <Paragraphs>125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Arial Rounded MT Bold</vt:lpstr>
      <vt:lpstr>Tahoma</vt:lpstr>
      <vt:lpstr>Wingdings</vt:lpstr>
      <vt:lpstr>Office 테마</vt:lpstr>
      <vt:lpstr>PowerPoint 프레젠테이션</vt:lpstr>
      <vt:lpstr>Summary</vt:lpstr>
      <vt:lpstr>Today’s Lecture</vt:lpstr>
      <vt:lpstr>What is a Decision Tree?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How Decision Tree works</vt:lpstr>
      <vt:lpstr>Decision Tree, two main concepts</vt:lpstr>
      <vt:lpstr>Build a Decision Tree: Extract training data</vt:lpstr>
      <vt:lpstr>Build a Decision Tree</vt:lpstr>
      <vt:lpstr>Build a Decision Tree</vt:lpstr>
      <vt:lpstr>Build a Decision Tree</vt:lpstr>
      <vt:lpstr>Build a Decision Tree</vt:lpstr>
      <vt:lpstr>Terminologies</vt:lpstr>
      <vt:lpstr>Terminologies</vt:lpstr>
      <vt:lpstr>Terminologies</vt:lpstr>
      <vt:lpstr>Terminologies</vt:lpstr>
      <vt:lpstr>ID3 Algorithm</vt:lpstr>
      <vt:lpstr>ID3 Algorithm</vt:lpstr>
      <vt:lpstr>ID3 Algorithm</vt:lpstr>
      <vt:lpstr>Random Forests</vt:lpstr>
      <vt:lpstr>Decision Tree vs. Random Forests</vt:lpstr>
      <vt:lpstr>Decision Tree vs. Random Forests</vt:lpstr>
      <vt:lpstr>Decision Tree vs. Random Forests</vt:lpstr>
      <vt:lpstr>Decision Tree vs. Random Forests</vt:lpstr>
      <vt:lpstr>Decision Tree vs. Random Forests</vt:lpstr>
      <vt:lpstr>Decision Tree vs. Random Forests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최 유경</cp:lastModifiedBy>
  <cp:revision>73</cp:revision>
  <dcterms:created xsi:type="dcterms:W3CDTF">2019-02-27T15:06:47Z</dcterms:created>
  <dcterms:modified xsi:type="dcterms:W3CDTF">2019-11-05T02:53:33Z</dcterms:modified>
</cp:coreProperties>
</file>